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2-17T23:00:52.6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2266 8616 0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F9D92-09C6-4181-8FE9-73BE646AC5D5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02D00-93E9-459C-8FD1-D3308926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10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MyProject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 the war file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MyProject.war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\Tomcat\8\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webapps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the tomcat server by \Tomcat\8\bin\startup.bat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 the \Tomcat\8\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wtpwebapps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MyProject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\WEB-INF\MyProject-servlet.xml to configure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Highlighted the values that need to be added for data access layer configuration.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&lt;bean id="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class="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org.springframework.jdbc.datasource.DriverManagerDataSource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driverClassName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value="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oracle.jdbc.driver.OracleDriver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value="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jdbc:oracle:thin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:@(DESCRIPTION=(ENABLE=BROKEN)(ADDRESS_LIST=(ADDRESS=(PROTOCOL=TCP)(HOST=localhost)(PORT=1530)))(CONNECT_DATA=(SERVICE_NAME=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)(SERVER=DEDICATED)))"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name="username" value="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&lt;property name="password" value="tiger" /&gt;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&lt;/bean&gt;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 the server by running by \Tomcat\8\bin\shutdown.bat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Restart the tomcat server by \Tomcat\8\bin\startup.bat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the application using URL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http://localhost:8080/MyProject/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02D00-93E9-459C-8FD1-D330892634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BA5B-8B83-42CE-843D-3C8865C74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5598E-E1A4-48B4-8F7E-AA5E7672B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39520-821A-4E1F-ADAC-696AADE7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BE7D9-853D-497D-A6AB-53202062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B3B0D-6411-4491-AB13-9860ED5D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2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42AE-CC1A-460E-BD46-C9D9EA3D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875CD-FE59-47B9-8DA0-5FDE2C997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BC884-3196-4630-AF33-68BD8AE9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FD3FF-1FFF-437F-AC4B-8BECFAE3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3FC31-AB6B-4D40-B17C-8D25F17D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5A00D-252E-44CC-B3CD-3BFF05F1E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8AD48-4BB6-4D8D-986A-E69E80E16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29F03-F54E-4A9C-BFA3-C8DD6F5A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AC61D-E583-4CC9-AD82-AC661620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9C8B6-D7A0-43E3-8947-654A8A03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1613-9DF9-4C3E-842B-A09D5B5B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45273-E4FA-41E6-B4C1-343E3CFE8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1CDFC-1EB2-4F71-A4F8-6D897082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24E2-1F2C-42FA-8069-C01C3149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F505F-A059-42EC-8A99-4EEF6D0A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9827-A7D2-41EC-BBF4-796D48B8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3B9C7-3D66-41C1-8B4D-0CE80BB26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F5007-DA16-41A8-973D-0AF5C949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54EB1-F686-4D97-A957-EEB64333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E51A2-6777-4E83-A640-5A98E83D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8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A927-F8FB-449E-8317-BB3E1127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2350-F583-4018-8CFA-6DA5812EC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F2935-AC57-4122-A33D-D3E6D5010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98230-BA67-48C6-B340-6DC42A67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83E2E-0496-4D71-9023-E99F5AA72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1A7AE-1A95-4A7B-901A-2AB6C810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9C5B-20D0-42B5-949A-B3F304C8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E9FCB-353E-4459-86FA-498B80A70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E7FCB-1A3D-4238-9788-E86D3B7CB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E6704-DC6C-4042-B242-9B313A93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AF016F-6CFE-4D7B-8D66-D4E620FE5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ABECE-4E08-40EA-9588-1AC78DA4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34E43-AA44-4C28-94F4-3D1289BE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AC925-EE72-4C6B-9558-90E10167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CD61-F11C-4D65-A8A8-198C8A93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6A6FC-CDB6-4C4A-B7F7-F34758A0C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15982-1748-42E1-BC09-CBCF8F8B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F16CF-A44B-4615-9C64-3FEF241E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8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D3D07-5E97-4888-A553-C54CC35F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C0AAF-DE05-4232-A551-F600C5FE7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B1251-79EC-4BD0-B8D8-9680A8B8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3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C97C-7E82-4454-B67F-F9CEABCB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867F1-28AF-49A4-B4EB-53A2E2107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7ADA7-6DBA-4C02-90F8-545264D25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78555-2A14-490B-88C4-58F68E45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91A51-A4CC-4DA6-B462-6B3006D5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4D9A-941E-48E5-98A2-BBB24308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8446-61F4-4885-AFE8-BDCA0F95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56CBA-7254-4017-A857-D54DD49F4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C3E37-9090-47A1-B85E-173025842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E51A1-4987-45B2-8609-1103B1D3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1BC85-8E7C-48E6-8106-27A6BA85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2F32F-507B-4C94-8FB8-3BA98D9E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5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B4E8E-A0CC-43E9-A012-3AEFA02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94CA1-50DF-4B1E-B19A-67F3CAD3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9C8F-9782-4B81-B710-8436CFE90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254D3-69CB-4011-B1A5-57FDC0AC604C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58E2F-3BA9-45E3-988D-315364D14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9F3F5-8460-444B-A229-04B2ACEF6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17104-EA87-4641-B290-91806D0D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audio" Target="../media/media3.m4a"/><Relationship Id="rId7" Type="http://schemas.openxmlformats.org/officeDocument/2006/relationships/hyperlink" Target="http://localhost:8983/solr/#/archived_extractions" TargetMode="External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hyperlink" Target="https://tomcat.apache.org/download-80.cgi" TargetMode="External"/><Relationship Id="rId5" Type="http://schemas.openxmlformats.org/officeDocument/2006/relationships/hyperlink" Target="http://www.apache.org/dyn/closer.lua/lucene/solr/7.1.0" TargetMode="Externa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hyperlink" Target="http://localhost:8080/MyProject/addIndex" TargetMode="Externa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hyperlink" Target="http://localhost:8080/MyProject/textSearch.mcs" TargetMode="Externa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hyperlink" Target="http://localhost:8983/solr/#/archived_extractions/query" TargetMode="Externa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C927-FAFD-4FAF-BB98-42C9F294B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Framework for Alternative Information Retrieval Methods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95A53-2B20-45AE-BD8F-AE956FF11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Oracle Free Text Search Vs</a:t>
            </a:r>
          </a:p>
          <a:p>
            <a:r>
              <a:rPr lang="en-US" dirty="0"/>
              <a:t>Apache </a:t>
            </a:r>
            <a:r>
              <a:rPr lang="en-US" dirty="0" err="1"/>
              <a:t>Solr</a:t>
            </a:r>
            <a:r>
              <a:rPr lang="en-US" dirty="0"/>
              <a:t> 7.1.0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4203AE9-31C8-42F4-9EDA-325E1B74E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2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60"/>
    </mc:Choice>
    <mc:Fallback xmlns="">
      <p:transition spd="slow" advTm="38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Creation of Text Index using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Prerequisite</a:t>
            </a:r>
          </a:p>
          <a:p>
            <a:pPr lvl="1"/>
            <a:r>
              <a:rPr lang="en-US" dirty="0"/>
              <a:t>Availability of a installed Oracle database 12c.(backward compatible so even 11g or 10g is fine)</a:t>
            </a:r>
          </a:p>
          <a:p>
            <a:pPr lvl="1"/>
            <a:r>
              <a:rPr lang="en-US" dirty="0"/>
              <a:t>A user with create table and create domain index privileges.</a:t>
            </a:r>
          </a:p>
          <a:p>
            <a:pPr lvl="1"/>
            <a:r>
              <a:rPr lang="en-US" dirty="0"/>
              <a:t>Nice to have a client tool like SQL developer or PL/SQL Developer</a:t>
            </a:r>
          </a:p>
          <a:p>
            <a:pPr marL="0" indent="0">
              <a:buNone/>
            </a:pPr>
            <a:r>
              <a:rPr lang="en-US" dirty="0"/>
              <a:t>Steps for Table and Index creation</a:t>
            </a:r>
          </a:p>
          <a:p>
            <a:pPr lvl="1"/>
            <a:r>
              <a:rPr lang="en-US" dirty="0"/>
              <a:t>Run the create table script given in the implementation section of the technical documentation.</a:t>
            </a:r>
          </a:p>
          <a:p>
            <a:pPr lvl="1"/>
            <a:r>
              <a:rPr lang="en-US" dirty="0"/>
              <a:t>Run the index creation script given in the implementation section of the technical documentation.</a:t>
            </a:r>
          </a:p>
          <a:p>
            <a:pPr lvl="1"/>
            <a:r>
              <a:rPr lang="en-US" dirty="0"/>
              <a:t>Insert data with required values. Oracle indexes data when insert happens using Salton’s algorithm.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EF4E72-A152-4A51-A9EE-02732BCBBE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7783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16421">
        <p15:prstTrans prst="peelOff"/>
      </p:transition>
    </mc:Choice>
    <mc:Fallback xmlns="">
      <p:transition spd="slow" advTm="1164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Creation of Text Index using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PreRequisite</a:t>
            </a:r>
            <a:endParaRPr lang="en-US" dirty="0"/>
          </a:p>
          <a:p>
            <a:pPr lvl="1"/>
            <a:r>
              <a:rPr lang="en-US" dirty="0"/>
              <a:t>Download and install </a:t>
            </a:r>
            <a:r>
              <a:rPr lang="en-US" dirty="0" err="1"/>
              <a:t>Solr</a:t>
            </a:r>
            <a:r>
              <a:rPr lang="en-US" dirty="0"/>
              <a:t> 7.1.0 from </a:t>
            </a:r>
            <a:r>
              <a:rPr lang="en-US" dirty="0">
                <a:hlinkClick r:id="rId5"/>
              </a:rPr>
              <a:t>http://www.apache.org/dyn/closer.lua/lucene/solr/7.1.0</a:t>
            </a:r>
            <a:endParaRPr lang="en-US" dirty="0"/>
          </a:p>
          <a:p>
            <a:pPr lvl="1"/>
            <a:r>
              <a:rPr lang="en-US" dirty="0"/>
              <a:t>Apache Tomcat Server  for deploying web application of this project. </a:t>
            </a:r>
            <a:r>
              <a:rPr lang="en-US" dirty="0">
                <a:hlinkClick r:id="rId6"/>
              </a:rPr>
              <a:t>https://tomcat.apache.org/download-80.cgi</a:t>
            </a:r>
            <a:endParaRPr lang="en-US" dirty="0"/>
          </a:p>
          <a:p>
            <a:pPr lvl="1"/>
            <a:r>
              <a:rPr lang="en-US" dirty="0"/>
              <a:t>This web application uses Spring MVC and Spring JDBC Template for data access.  Configuration of </a:t>
            </a:r>
            <a:r>
              <a:rPr lang="en-US" dirty="0" err="1"/>
              <a:t>datasource</a:t>
            </a:r>
            <a:r>
              <a:rPr lang="en-US" dirty="0"/>
              <a:t> is required in MyProject-servlet.xml file.</a:t>
            </a:r>
          </a:p>
          <a:p>
            <a:pPr marL="0" indent="0">
              <a:buNone/>
            </a:pPr>
            <a:r>
              <a:rPr lang="en-US" dirty="0"/>
              <a:t>Steps for </a:t>
            </a:r>
            <a:r>
              <a:rPr lang="en-US" dirty="0" err="1"/>
              <a:t>SolrIndex</a:t>
            </a:r>
            <a:r>
              <a:rPr lang="en-US" dirty="0"/>
              <a:t> creation</a:t>
            </a:r>
          </a:p>
          <a:p>
            <a:pPr lvl="1"/>
            <a:r>
              <a:rPr lang="en-US" dirty="0"/>
              <a:t>Create a folder “</a:t>
            </a:r>
            <a:r>
              <a:rPr lang="en-US" dirty="0" err="1"/>
              <a:t>archived_extractions</a:t>
            </a:r>
            <a:r>
              <a:rPr lang="en-US" dirty="0"/>
              <a:t>” inside \solr-7.1.0\server\</a:t>
            </a:r>
            <a:r>
              <a:rPr lang="en-US" dirty="0" err="1"/>
              <a:t>solr</a:t>
            </a:r>
            <a:r>
              <a:rPr lang="en-US" dirty="0"/>
              <a:t> directory.</a:t>
            </a:r>
          </a:p>
          <a:p>
            <a:pPr lvl="1"/>
            <a:r>
              <a:rPr lang="en-US" dirty="0"/>
              <a:t>Copy solrconfig.xml and schema.xml to \solr-7.1.0\server\</a:t>
            </a:r>
            <a:r>
              <a:rPr lang="en-US" dirty="0" err="1"/>
              <a:t>solr</a:t>
            </a:r>
            <a:r>
              <a:rPr lang="en-US" dirty="0"/>
              <a:t> \</a:t>
            </a:r>
            <a:r>
              <a:rPr lang="en-US" dirty="0" err="1"/>
              <a:t>archived_extractions</a:t>
            </a:r>
            <a:r>
              <a:rPr lang="en-US" dirty="0"/>
              <a:t> directory.</a:t>
            </a:r>
          </a:p>
          <a:p>
            <a:pPr lvl="1"/>
            <a:r>
              <a:rPr lang="en-US" dirty="0"/>
              <a:t>Start the </a:t>
            </a:r>
            <a:r>
              <a:rPr lang="en-US" dirty="0" err="1"/>
              <a:t>Solr</a:t>
            </a:r>
            <a:r>
              <a:rPr lang="en-US" dirty="0"/>
              <a:t> server using command prompt using Command -&gt; </a:t>
            </a:r>
            <a:r>
              <a:rPr lang="en-US" dirty="0" err="1"/>
              <a:t>Solr</a:t>
            </a:r>
            <a:r>
              <a:rPr lang="en-US" dirty="0"/>
              <a:t> Start.</a:t>
            </a:r>
          </a:p>
          <a:p>
            <a:pPr lvl="1"/>
            <a:r>
              <a:rPr lang="en-US" dirty="0"/>
              <a:t>Check the successful server start by accessing admin page using URL - </a:t>
            </a:r>
            <a:r>
              <a:rPr lang="en-US" dirty="0">
                <a:hlinkClick r:id="rId7"/>
              </a:rPr>
              <a:t>http://localhost:8983/solr/#/archived_extractions</a:t>
            </a:r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40E061-7835-467B-B977-D84A3C71BD63}"/>
                  </a:ext>
                </a:extLst>
              </p14:cNvPr>
              <p14:cNvContentPartPr/>
              <p14:nvPr/>
            </p14:nvContentPartPr>
            <p14:xfrm>
              <a:off x="815760" y="310176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40E061-7835-467B-B977-D84A3C71BD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920" y="303840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1808BAA-8C5C-4013-9139-CF2ED69FB1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681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2848">
        <p15:prstTrans prst="peelOff"/>
      </p:transition>
    </mc:Choice>
    <mc:Fallback xmlns="">
      <p:transition spd="slow" advTm="2028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Contd.. Creation of Text Index using </a:t>
            </a:r>
            <a:r>
              <a:rPr lang="en-US" dirty="0" err="1"/>
              <a:t>Solr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for </a:t>
            </a:r>
            <a:r>
              <a:rPr lang="en-US" dirty="0" err="1"/>
              <a:t>SolrIndex</a:t>
            </a:r>
            <a:r>
              <a:rPr lang="en-US" dirty="0"/>
              <a:t> creation</a:t>
            </a:r>
          </a:p>
          <a:p>
            <a:pPr lvl="1"/>
            <a:r>
              <a:rPr lang="en-US" dirty="0"/>
              <a:t>Please refer to section 2.3 Installing </a:t>
            </a:r>
            <a:r>
              <a:rPr lang="en-US" dirty="0" err="1"/>
              <a:t>MyProject</a:t>
            </a:r>
            <a:r>
              <a:rPr lang="en-US" dirty="0"/>
              <a:t> Web application of technical documentation for detailed steps.</a:t>
            </a:r>
          </a:p>
          <a:p>
            <a:pPr lvl="1"/>
            <a:r>
              <a:rPr lang="en-US" dirty="0"/>
              <a:t>Copy the project war file in Tomcat. Start the tomcat server. By default application will be listening in port 8080.</a:t>
            </a:r>
          </a:p>
          <a:p>
            <a:pPr lvl="1"/>
            <a:r>
              <a:rPr lang="en-US" dirty="0"/>
              <a:t>This application uses the table and data created for oracle free text search as source data. So make sure </a:t>
            </a:r>
            <a:r>
              <a:rPr lang="en-US" dirty="0" err="1"/>
              <a:t>datasource</a:t>
            </a:r>
            <a:r>
              <a:rPr lang="en-US" dirty="0"/>
              <a:t> is configured properly before calling </a:t>
            </a:r>
            <a:r>
              <a:rPr lang="en-US" dirty="0" err="1"/>
              <a:t>url</a:t>
            </a:r>
            <a:r>
              <a:rPr lang="en-US" dirty="0"/>
              <a:t> to add data to </a:t>
            </a:r>
            <a:r>
              <a:rPr lang="en-US" dirty="0" err="1"/>
              <a:t>Solr</a:t>
            </a:r>
            <a:r>
              <a:rPr lang="en-US" dirty="0"/>
              <a:t> Index.</a:t>
            </a:r>
          </a:p>
          <a:p>
            <a:pPr lvl="1"/>
            <a:r>
              <a:rPr lang="en-US" dirty="0"/>
              <a:t>Use this URL to create index- </a:t>
            </a:r>
            <a:r>
              <a:rPr lang="en-US" dirty="0">
                <a:hlinkClick r:id="rId6"/>
              </a:rPr>
              <a:t>http://localhost:8080/MyProject/addIndex</a:t>
            </a:r>
            <a:endParaRPr lang="en-US" dirty="0"/>
          </a:p>
          <a:p>
            <a:pPr lvl="1"/>
            <a:r>
              <a:rPr lang="en-US" dirty="0"/>
              <a:t>The above call will add one year(fiscal year 2017) worth of data to </a:t>
            </a:r>
            <a:r>
              <a:rPr lang="en-US" dirty="0" err="1"/>
              <a:t>Solr</a:t>
            </a:r>
            <a:r>
              <a:rPr lang="en-US" dirty="0"/>
              <a:t> Index.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789E75-E8B9-49E1-BF7D-EFEF034442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3392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27809">
        <p15:prstTrans prst="peelOff"/>
      </p:transition>
    </mc:Choice>
    <mc:Fallback>
      <p:transition spd="slow" advTm="2278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Step1: Store explicit feedback for each query term.</a:t>
            </a:r>
          </a:p>
          <a:p>
            <a:pPr lvl="1"/>
            <a:r>
              <a:rPr lang="en-US" dirty="0"/>
              <a:t> Upload data collected from explicit user feed back to  stats table </a:t>
            </a:r>
            <a:r>
              <a:rPr lang="en-US" dirty="0" err="1"/>
              <a:t>stats_calc</a:t>
            </a:r>
            <a:r>
              <a:rPr lang="en-US" dirty="0"/>
              <a:t>. Refer for scripts in step 1 of section 3. Usage section in tech documentation.</a:t>
            </a:r>
          </a:p>
          <a:p>
            <a:pPr marL="0" indent="0">
              <a:buNone/>
            </a:pPr>
            <a:r>
              <a:rPr lang="en-US" dirty="0"/>
              <a:t>Step2: Store Oracle search results for each query term.</a:t>
            </a:r>
          </a:p>
          <a:p>
            <a:pPr lvl="1"/>
            <a:r>
              <a:rPr lang="en-US" dirty="0"/>
              <a:t>For each term run the </a:t>
            </a:r>
            <a:r>
              <a:rPr lang="en-US" dirty="0" err="1"/>
              <a:t>sql</a:t>
            </a:r>
            <a:r>
              <a:rPr lang="en-US" dirty="0"/>
              <a:t> script in SQL prompt that will update or insert data to stats table </a:t>
            </a:r>
            <a:r>
              <a:rPr lang="en-US" dirty="0" err="1"/>
              <a:t>stats_calc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Refer for script in step2 of section 3. Usage section in tech documentation.</a:t>
            </a:r>
          </a:p>
          <a:p>
            <a:pPr marL="0" indent="0">
              <a:buNone/>
            </a:pPr>
            <a:r>
              <a:rPr lang="en-US" dirty="0"/>
              <a:t>Step3: </a:t>
            </a:r>
          </a:p>
          <a:p>
            <a:pPr lvl="1"/>
            <a:r>
              <a:rPr lang="en-US" dirty="0"/>
              <a:t>Use this URL to search for data from </a:t>
            </a:r>
            <a:r>
              <a:rPr lang="en-US" dirty="0" err="1"/>
              <a:t>Solr</a:t>
            </a:r>
            <a:r>
              <a:rPr lang="en-US" dirty="0"/>
              <a:t> index- </a:t>
            </a:r>
            <a:r>
              <a:rPr lang="en-US" dirty="0">
                <a:hlinkClick r:id="rId5"/>
              </a:rPr>
              <a:t>http://localhost:8080/MyProject/textSearch.mcs</a:t>
            </a:r>
            <a:endParaRPr lang="en-US" dirty="0"/>
          </a:p>
          <a:p>
            <a:pPr lvl="1"/>
            <a:r>
              <a:rPr lang="en-US" dirty="0"/>
              <a:t>Once a query term is entered and on click of Query button relevant data will be shown on the screen. On click of </a:t>
            </a:r>
            <a:r>
              <a:rPr lang="en-US" dirty="0" err="1"/>
              <a:t>AddtoStats</a:t>
            </a:r>
            <a:r>
              <a:rPr lang="en-US" dirty="0"/>
              <a:t> button, the stats will be stored to stats table </a:t>
            </a:r>
            <a:r>
              <a:rPr lang="en-US" dirty="0" err="1"/>
              <a:t>stats_calc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178339A-8176-42F7-937D-745CF00EA6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4898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39121">
        <p15:prstTrans prst="peelOff"/>
      </p:transition>
    </mc:Choice>
    <mc:Fallback xmlns="">
      <p:transition spd="slow" advTm="239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Contd.. 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Step3: </a:t>
            </a:r>
          </a:p>
          <a:p>
            <a:pPr lvl="1"/>
            <a:r>
              <a:rPr lang="en-US" dirty="0"/>
              <a:t>To verify results or count of records queries can be entered  </a:t>
            </a:r>
            <a:r>
              <a:rPr lang="en-US" dirty="0">
                <a:hlinkClick r:id="rId5"/>
              </a:rPr>
              <a:t>http://localhost:8983/solr/#/archived_extractions/query</a:t>
            </a:r>
            <a:r>
              <a:rPr lang="en-US" dirty="0"/>
              <a:t> by entering parameter q -&gt; (</a:t>
            </a:r>
            <a:r>
              <a:rPr lang="en-US" dirty="0" err="1"/>
              <a:t>extractText</a:t>
            </a:r>
            <a:r>
              <a:rPr lang="en-US" dirty="0"/>
              <a:t>:"Knee Osteoarthritis"   AND fy:"2017")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Step4: Precision, Recall and F-score calculation</a:t>
            </a:r>
          </a:p>
          <a:p>
            <a:pPr lvl="1"/>
            <a:r>
              <a:rPr lang="en-US" dirty="0"/>
              <a:t>Now </a:t>
            </a:r>
            <a:r>
              <a:rPr lang="en-US" dirty="0" err="1"/>
              <a:t>stats_calc</a:t>
            </a:r>
            <a:r>
              <a:rPr lang="en-US" dirty="0"/>
              <a:t> table has user feed back and system feedback. All we need to do is put them together to calculate precision , recall and F-score.</a:t>
            </a:r>
          </a:p>
          <a:p>
            <a:pPr lvl="1"/>
            <a:r>
              <a:rPr lang="en-US" dirty="0"/>
              <a:t>Precision  = TP/(TP+FP)</a:t>
            </a:r>
            <a:endParaRPr lang="en-US" sz="2000" dirty="0"/>
          </a:p>
          <a:p>
            <a:pPr lvl="1"/>
            <a:r>
              <a:rPr lang="en-US" dirty="0"/>
              <a:t>Recall  =   TP/(TP+FN)</a:t>
            </a:r>
          </a:p>
          <a:p>
            <a:pPr lvl="1"/>
            <a:r>
              <a:rPr lang="en-US" dirty="0"/>
              <a:t>F1 =  2(P*R)/(P+R)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9D7AF5-02DB-4824-8EFF-C9DBE61B12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3124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5610">
        <p15:prstTrans prst="peelOff"/>
      </p:transition>
    </mc:Choice>
    <mc:Fallback xmlns="">
      <p:transition spd="slow" advTm="85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Continued.. 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2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Step4 Continued: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022B83-6D23-4904-AA6C-DAFFFB692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217342"/>
              </p:ext>
            </p:extLst>
          </p:nvPr>
        </p:nvGraphicFramePr>
        <p:xfrm>
          <a:off x="1712898" y="1955265"/>
          <a:ext cx="4866639" cy="1858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2271">
                  <a:extLst>
                    <a:ext uri="{9D8B030D-6E8A-4147-A177-3AD203B41FA5}">
                      <a16:colId xmlns:a16="http://schemas.microsoft.com/office/drawing/2014/main" val="3960085446"/>
                    </a:ext>
                  </a:extLst>
                </a:gridCol>
                <a:gridCol w="1873786">
                  <a:extLst>
                    <a:ext uri="{9D8B030D-6E8A-4147-A177-3AD203B41FA5}">
                      <a16:colId xmlns:a16="http://schemas.microsoft.com/office/drawing/2014/main" val="691768264"/>
                    </a:ext>
                  </a:extLst>
                </a:gridCol>
                <a:gridCol w="1030582">
                  <a:extLst>
                    <a:ext uri="{9D8B030D-6E8A-4147-A177-3AD203B41FA5}">
                      <a16:colId xmlns:a16="http://schemas.microsoft.com/office/drawing/2014/main" val="2975227631"/>
                    </a:ext>
                  </a:extLst>
                </a:gridCol>
              </a:tblGrid>
              <a:tr h="61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User 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User 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5471136"/>
                  </a:ext>
                </a:extLst>
              </a:tr>
              <a:tr h="61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System +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TP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FP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5720462"/>
                  </a:ext>
                </a:extLst>
              </a:tr>
              <a:tr h="6196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System 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157369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1328CC-B7CC-4431-A286-E73EC0508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57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2644">
        <p15:prstTrans prst="peelOff"/>
      </p:transition>
    </mc:Choice>
    <mc:Fallback xmlns="">
      <p:transition spd="slow" advTm="12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A195-ECAB-4314-93C1-ED9BD22B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92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Continued.. Calculating Statistics for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3512-592C-4C28-B666-D6724AE5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" y="1431968"/>
            <a:ext cx="10515600" cy="4836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Step4 Continued: </a:t>
            </a:r>
          </a:p>
          <a:p>
            <a:pPr lvl="1"/>
            <a:r>
              <a:rPr lang="en-US" dirty="0"/>
              <a:t>Oracle free text search  TP = Count(records) where </a:t>
            </a:r>
            <a:r>
              <a:rPr lang="en-US" dirty="0" err="1"/>
              <a:t>oracle_fts_flag</a:t>
            </a:r>
            <a:r>
              <a:rPr lang="en-US" dirty="0"/>
              <a:t> = 1 and </a:t>
            </a:r>
            <a:r>
              <a:rPr lang="en-US" dirty="0" err="1"/>
              <a:t>gold_standard_flag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Oracle free text search FP = Count(records) where </a:t>
            </a:r>
            <a:r>
              <a:rPr lang="en-US" dirty="0" err="1"/>
              <a:t>oracle_fts_flag</a:t>
            </a:r>
            <a:r>
              <a:rPr lang="en-US" dirty="0"/>
              <a:t> = 1 and </a:t>
            </a:r>
            <a:r>
              <a:rPr lang="en-US" dirty="0" err="1"/>
              <a:t>gold_standard_flag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Oracle free text search FN= Count(records) where </a:t>
            </a:r>
            <a:r>
              <a:rPr lang="en-US" dirty="0" err="1"/>
              <a:t>oracle_fts_flag</a:t>
            </a:r>
            <a:r>
              <a:rPr lang="en-US" dirty="0"/>
              <a:t> = 0 and </a:t>
            </a:r>
            <a:r>
              <a:rPr lang="en-US" dirty="0" err="1"/>
              <a:t>gold_standard_flag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Oracle Precision free text (P) =  oracle </a:t>
            </a:r>
            <a:r>
              <a:rPr lang="en-US" dirty="0" err="1"/>
              <a:t>fts</a:t>
            </a:r>
            <a:r>
              <a:rPr lang="en-US" dirty="0"/>
              <a:t>  TP/(oracle </a:t>
            </a:r>
            <a:r>
              <a:rPr lang="en-US" dirty="0" err="1"/>
              <a:t>fts</a:t>
            </a:r>
            <a:r>
              <a:rPr lang="en-US" dirty="0"/>
              <a:t> TP +oracle </a:t>
            </a:r>
            <a:r>
              <a:rPr lang="en-US" dirty="0" err="1"/>
              <a:t>fts</a:t>
            </a:r>
            <a:r>
              <a:rPr lang="en-US" dirty="0"/>
              <a:t> FP)</a:t>
            </a:r>
          </a:p>
          <a:p>
            <a:pPr lvl="1"/>
            <a:r>
              <a:rPr lang="en-US" dirty="0"/>
              <a:t>Oracle Recall free text (R)=  oracle </a:t>
            </a:r>
            <a:r>
              <a:rPr lang="en-US" dirty="0" err="1"/>
              <a:t>fts</a:t>
            </a:r>
            <a:r>
              <a:rPr lang="en-US" dirty="0"/>
              <a:t>  TP/(oracle </a:t>
            </a:r>
            <a:r>
              <a:rPr lang="en-US" dirty="0" err="1"/>
              <a:t>fts</a:t>
            </a:r>
            <a:r>
              <a:rPr lang="en-US" dirty="0"/>
              <a:t> TP +oracle </a:t>
            </a:r>
            <a:r>
              <a:rPr lang="en-US" dirty="0" err="1"/>
              <a:t>fts</a:t>
            </a:r>
            <a:r>
              <a:rPr lang="en-US" dirty="0"/>
              <a:t> FN)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88B271-8C35-4891-968A-D6486A855B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9540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5321">
        <p15:prstTrans prst="peelOff"/>
      </p:transition>
    </mc:Choice>
    <mc:Fallback xmlns="">
      <p:transition spd="slow" advTm="1053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4.1|8.4|8.9|19.9|3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8.5|12.1|35.4|5.6|17|57.5|4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3.4|136.3|49.2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69.2|5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3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6.7|10.7|11.3|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735</Words>
  <Application>Microsoft Office PowerPoint</Application>
  <PresentationFormat>Widescreen</PresentationFormat>
  <Paragraphs>83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Evaluation Framework for Alternative Information Retrieval Methods </vt:lpstr>
      <vt:lpstr>Creation of Text Index using Oracle</vt:lpstr>
      <vt:lpstr>Creation of Text Index using Solr</vt:lpstr>
      <vt:lpstr>Contd.. Creation of Text Index using Solr</vt:lpstr>
      <vt:lpstr>Calculating Statistics for Evaluation</vt:lpstr>
      <vt:lpstr>Contd.. Calculating Statistics for Evaluation</vt:lpstr>
      <vt:lpstr>Continued.. Calculating Statistics for Evaluation</vt:lpstr>
      <vt:lpstr>Continued.. Calculating Statistics for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Framework for Alternative Information Retrieval Methods </dc:title>
  <dc:creator>Pachiyappan, Kamalabharathy (NIH/OD) [C]</dc:creator>
  <cp:lastModifiedBy>Pachiyappan, Kamalabharathy (NIH/OD) [C]</cp:lastModifiedBy>
  <cp:revision>48</cp:revision>
  <dcterms:created xsi:type="dcterms:W3CDTF">2017-12-17T15:00:16Z</dcterms:created>
  <dcterms:modified xsi:type="dcterms:W3CDTF">2017-12-19T04:34:32Z</dcterms:modified>
</cp:coreProperties>
</file>